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4" r:id="rId8"/>
    <p:sldId id="262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8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7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BF00-690D-448B-B3E7-09DD89CD80E9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2D3F-D5E1-44D6-90C2-37B0FAE793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7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84;&#1072;&#1096;&#1085;&#1080;&#1081;\Desktop\&#1088;&#1072;&#1073;&#1086;&#1090;&#1072;%20&#1057;&#1040;&#1044;\&#1048;&#1085;&#1085;&#1086;&#1074;&#1072;&#1094;&#1080;&#1103;\&#1092;&#1086;&#1090;&#1086;%20&#1089;%20&#1076;&#1077;&#1090;&#1100;&#1084;&#1080;\24f7dcf162fa16c123333498dd82cf5dc83db.mp3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84;&#1072;&#1096;&#1085;&#1080;&#1081;\Desktop\&#1088;&#1072;&#1073;&#1086;&#1090;&#1072;%20&#1057;&#1040;&#1044;\&#1048;&#1085;&#1085;&#1086;&#1074;&#1072;&#1094;&#1080;&#1103;\&#1092;&#1086;&#1090;&#1086;%20&#1089;%20&#1076;&#1077;&#1090;&#1100;&#1084;&#1080;\24f7dcf162fa16c123333498dd82cf5dc83db.mp3" TargetMode="Externa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77" y="1412776"/>
            <a:ext cx="9012652" cy="18722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_AvanteTckNr" pitchFamily="34" charset="-52"/>
              </a:rPr>
              <a:t>Организация по развивающей предметно-пространственная среды </a:t>
            </a:r>
            <a:r>
              <a:rPr lang="ru-RU" dirty="0" smtClean="0">
                <a:solidFill>
                  <a:srgbClr val="002060"/>
                </a:solidFill>
                <a:latin typeface="a_AvanteTckNr" pitchFamily="34" charset="-52"/>
              </a:rPr>
              <a:t>в </a:t>
            </a:r>
            <a:r>
              <a:rPr lang="ru-RU" dirty="0" smtClean="0">
                <a:solidFill>
                  <a:srgbClr val="002060"/>
                </a:solidFill>
                <a:latin typeface="a_AvanteTckNr" pitchFamily="34" charset="-52"/>
              </a:rPr>
              <a:t>МБДОУ «Детский сад №53»</a:t>
            </a:r>
            <a:endParaRPr lang="ru-RU" dirty="0">
              <a:solidFill>
                <a:srgbClr val="002060"/>
              </a:solidFill>
              <a:latin typeface="a_AvanteTckNr" pitchFamily="34" charset="-52"/>
            </a:endParaRPr>
          </a:p>
        </p:txBody>
      </p:sp>
      <p:pic>
        <p:nvPicPr>
          <p:cNvPr id="5" name="24f7dcf162fa16c123333498dd82cf5dc83d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476672"/>
            <a:ext cx="8424936" cy="60486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b="1" dirty="0" smtClean="0">
                <a:latin typeface="+mn-lt"/>
                <a:cs typeface="Times New Roman" pitchFamily="18" charset="0"/>
              </a:rPr>
              <a:t>В соответствии с приказом</a:t>
            </a:r>
            <a:br>
              <a:rPr lang="ru-RU" sz="2000" b="1" dirty="0" smtClean="0"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000" b="1" dirty="0" smtClean="0"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latin typeface="+mn-lt"/>
                <a:cs typeface="Times New Roman" pitchFamily="18" charset="0"/>
              </a:rPr>
              <a:t>МИНИСТЕРСТВО </a:t>
            </a:r>
            <a:r>
              <a:rPr lang="ru-RU" sz="2000" b="1" dirty="0">
                <a:latin typeface="+mn-lt"/>
                <a:cs typeface="Times New Roman" pitchFamily="18" charset="0"/>
              </a:rPr>
              <a:t>ОБРАЗОВАНИЯ И НАУКИ 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РФ</a:t>
            </a:r>
            <a:r>
              <a:rPr lang="ru-RU" sz="2000" b="1" dirty="0">
                <a:latin typeface="+mn-lt"/>
                <a:cs typeface="Times New Roman" pitchFamily="18" charset="0"/>
              </a:rPr>
              <a:t/>
            </a:r>
            <a:br>
              <a:rPr lang="ru-RU" sz="2000" b="1" dirty="0">
                <a:latin typeface="+mn-lt"/>
                <a:cs typeface="Times New Roman" pitchFamily="18" charset="0"/>
              </a:rPr>
            </a:br>
            <a:r>
              <a:rPr lang="ru-RU" sz="2000" b="1" dirty="0">
                <a:latin typeface="+mn-lt"/>
                <a:cs typeface="Times New Roman" pitchFamily="18" charset="0"/>
              </a:rPr>
              <a:t>от 17 октября 2013 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г.</a:t>
            </a:r>
            <a:br>
              <a:rPr lang="ru-RU" sz="2000" b="1" dirty="0" smtClean="0"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000" b="1" dirty="0" smtClean="0"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000" b="1" dirty="0">
                <a:latin typeface="+mn-lt"/>
                <a:cs typeface="Times New Roman" pitchFamily="18" charset="0"/>
              </a:rPr>
              <a:t>№ 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1155 «Об </a:t>
            </a:r>
            <a:r>
              <a:rPr lang="ru-RU" sz="2000" b="1" dirty="0">
                <a:latin typeface="+mn-lt"/>
                <a:cs typeface="Times New Roman" pitchFamily="18" charset="0"/>
              </a:rPr>
              <a:t>утверждении федерального государственного образовательного стандарта дошкольного 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образования»</a:t>
            </a:r>
            <a:br>
              <a:rPr lang="ru-RU" sz="2000" b="1" dirty="0" smtClean="0"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3.3.1</a:t>
            </a:r>
            <a:r>
              <a:rPr lang="ru-RU" sz="2000" b="1" dirty="0">
                <a:latin typeface="+mn-lt"/>
              </a:rPr>
              <a:t>. Развивающая предметно-пространственная среда обеспечивает максимальную реализацию образовательного потенциала пространства Организации, Группы, а также территории, прилегающей к Организации или находящейся на небольшом удалении, приспособленной для реализации Программы (далее - участок),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</a:t>
            </a:r>
            <a:r>
              <a:rPr lang="ru-RU" sz="2000" b="1" dirty="0" smtClean="0">
                <a:latin typeface="+mn-lt"/>
              </a:rPr>
              <a:t>.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260648"/>
            <a:ext cx="8424936" cy="1368152"/>
          </a:xfrm>
        </p:spPr>
        <p:txBody>
          <a:bodyPr>
            <a:normAutofit/>
          </a:bodyPr>
          <a:lstStyle/>
          <a:p>
            <a:r>
              <a:rPr lang="ru-RU" sz="2000" b="1" dirty="0"/>
              <a:t>3.3.4. Развивающая предметно-пространственная среда должна быть содержательно-насыщенной, трансформируемой, полифункциональной, вариативной, доступной и безопасной</a:t>
            </a:r>
            <a:r>
              <a:rPr lang="ru-RU" sz="2000" b="1" dirty="0" smtClean="0"/>
              <a:t>.</a:t>
            </a:r>
            <a:endParaRPr lang="ru-RU" sz="20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700808"/>
            <a:ext cx="5328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1) Насыщенность среды должна соответствовать возрастным возможностям детей и содержанию Программы.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" r="9366"/>
          <a:stretch/>
        </p:blipFill>
        <p:spPr>
          <a:xfrm>
            <a:off x="356474" y="3429000"/>
            <a:ext cx="3483349" cy="2758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81" r="10952"/>
          <a:stretch/>
        </p:blipFill>
        <p:spPr>
          <a:xfrm>
            <a:off x="4864329" y="3180342"/>
            <a:ext cx="3483349" cy="270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-27384"/>
            <a:ext cx="8424936" cy="1872208"/>
          </a:xfrm>
        </p:spPr>
        <p:txBody>
          <a:bodyPr>
            <a:normAutofit/>
          </a:bodyPr>
          <a:lstStyle/>
          <a:p>
            <a:r>
              <a:rPr lang="ru-RU" sz="2000" b="1" dirty="0"/>
              <a:t>2) Трансформируемое пространства 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</a:t>
            </a:r>
            <a:r>
              <a:rPr lang="ru-RU" sz="2000" b="1" dirty="0" smtClean="0"/>
              <a:t>детей.</a:t>
            </a:r>
            <a:endParaRPr lang="ru-RU" sz="20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11752"/>
            <a:ext cx="3438442" cy="44199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436" y="2050786"/>
            <a:ext cx="3487214" cy="4541914"/>
          </a:xfrm>
          <a:prstGeom prst="rect">
            <a:avLst/>
          </a:prstGeom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44624"/>
            <a:ext cx="8424936" cy="136815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+mn-lt"/>
              </a:rPr>
              <a:t>3) Полифункциональность материалов предполагает</a:t>
            </a:r>
            <a:r>
              <a:rPr lang="ru-RU" sz="2000" b="1" dirty="0" smtClean="0">
                <a:latin typeface="+mn-lt"/>
              </a:rPr>
              <a:t>: возможность </a:t>
            </a:r>
            <a:r>
              <a:rPr lang="ru-RU" sz="2000" b="1" dirty="0">
                <a:latin typeface="+mn-lt"/>
              </a:rPr>
              <a:t>разнообразного использования различных составляющих предметной среды, например, детской мебели, матов, мягких модулей, ширм и т.д.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5387"/>
          <a:stretch/>
        </p:blipFill>
        <p:spPr>
          <a:xfrm>
            <a:off x="5004048" y="3530166"/>
            <a:ext cx="3919374" cy="2209013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8870" t="28178" r="35134" b="51472"/>
          <a:stretch/>
        </p:blipFill>
        <p:spPr>
          <a:xfrm>
            <a:off x="755575" y="2263180"/>
            <a:ext cx="3541063" cy="253397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404664"/>
            <a:ext cx="8424936" cy="252028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+mn-lt"/>
              </a:rPr>
              <a:t>4) Вариативность среды предполагает</a:t>
            </a:r>
            <a:r>
              <a:rPr lang="ru-RU" sz="2000" b="1" dirty="0" smtClean="0">
                <a:latin typeface="+mn-lt"/>
              </a:rPr>
              <a:t>: наличие </a:t>
            </a:r>
            <a:r>
              <a:rPr lang="ru-RU" sz="2000" b="1" dirty="0">
                <a:latin typeface="+mn-lt"/>
              </a:rPr>
              <a:t>в Организации или Группе различных пространств (для игры, конструирования, уединения и пр.), а также разнообразных материалов, игр, игрушек и оборудования, обеспечивающих свободный выбор </a:t>
            </a:r>
            <a:r>
              <a:rPr lang="ru-RU" sz="2000" b="1" dirty="0" smtClean="0">
                <a:latin typeface="+mn-lt"/>
              </a:rPr>
              <a:t>детей ;</a:t>
            </a:r>
            <a:r>
              <a:rPr lang="ru-RU" sz="2000" b="1" dirty="0">
                <a:latin typeface="+mn-lt"/>
              </a:rPr>
              <a:t>периодическую сменяемость игрового материала, появление новых предметов, стимулирующих игровую, двигательную, познавательную и исследовательскую активность детей.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" t="-651" r="-1" b="651"/>
          <a:stretch/>
        </p:blipFill>
        <p:spPr>
          <a:xfrm>
            <a:off x="394153" y="3212976"/>
            <a:ext cx="3297922" cy="247344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" t="2751" r="20075" b="52100"/>
          <a:stretch/>
        </p:blipFill>
        <p:spPr>
          <a:xfrm>
            <a:off x="4297253" y="3242545"/>
            <a:ext cx="4846747" cy="2443873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260648"/>
            <a:ext cx="8424936" cy="2232248"/>
          </a:xfrm>
        </p:spPr>
        <p:txBody>
          <a:bodyPr>
            <a:noAutofit/>
          </a:bodyPr>
          <a:lstStyle/>
          <a:p>
            <a:r>
              <a:rPr lang="ru-RU" sz="2000" b="1" dirty="0"/>
              <a:t>5) Доступность среды предполагает</a:t>
            </a:r>
            <a:r>
              <a:rPr lang="ru-RU" sz="2000" b="1" dirty="0" smtClean="0"/>
              <a:t>: доступность </a:t>
            </a:r>
            <a:r>
              <a:rPr lang="ru-RU" sz="2000" b="1" dirty="0"/>
              <a:t>для </a:t>
            </a:r>
            <a:r>
              <a:rPr lang="ru-RU" sz="2000" b="1" dirty="0" smtClean="0"/>
              <a:t>воспитанников, где </a:t>
            </a:r>
            <a:r>
              <a:rPr lang="ru-RU" sz="2000" b="1" dirty="0"/>
              <a:t>осуществляется образовательная деятельность</a:t>
            </a:r>
            <a:r>
              <a:rPr lang="ru-RU" sz="2000" b="1" dirty="0" smtClean="0"/>
              <a:t>; свободный </a:t>
            </a:r>
            <a:r>
              <a:rPr lang="ru-RU" sz="2000" b="1" dirty="0"/>
              <a:t>доступ детей, </a:t>
            </a:r>
            <a:r>
              <a:rPr lang="ru-RU" sz="2000" b="1" dirty="0" smtClean="0"/>
              <a:t>к </a:t>
            </a:r>
            <a:r>
              <a:rPr lang="ru-RU" sz="2000" b="1" dirty="0"/>
              <a:t>играм, игрушкам, материалам, пособиям, обеспечивающим все основные виды детской активности</a:t>
            </a:r>
            <a:r>
              <a:rPr lang="ru-RU" sz="2000" b="1" dirty="0" smtClean="0"/>
              <a:t>; исправность </a:t>
            </a:r>
            <a:r>
              <a:rPr lang="ru-RU" sz="2000" b="1" dirty="0"/>
              <a:t>и сохранность материалов и оборудования</a:t>
            </a:r>
            <a:r>
              <a:rPr lang="ru-RU" sz="2000" b="1" dirty="0" smtClean="0"/>
              <a:t>.</a:t>
            </a:r>
            <a:endParaRPr lang="ru-RU" sz="2000" b="1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84984"/>
            <a:ext cx="2304256" cy="306384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154531" cy="311589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404664"/>
            <a:ext cx="8424936" cy="1368152"/>
          </a:xfrm>
        </p:spPr>
        <p:txBody>
          <a:bodyPr>
            <a:normAutofit/>
          </a:bodyPr>
          <a:lstStyle/>
          <a:p>
            <a:r>
              <a:rPr lang="ru-RU" sz="2000" b="1" dirty="0"/>
              <a:t>6) Безопасность предметно-пространственной среды предполагает соответствие всех ее элементов требованиям по обеспечению надежности и безопасности их использования</a:t>
            </a:r>
            <a:r>
              <a:rPr lang="ru-RU" sz="2000" b="1" dirty="0" smtClean="0"/>
              <a:t>.</a:t>
            </a:r>
            <a:endParaRPr lang="ru-RU" sz="20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" t="-2000" r="22521" b="2000"/>
          <a:stretch/>
        </p:blipFill>
        <p:spPr>
          <a:xfrm>
            <a:off x="394007" y="1988840"/>
            <a:ext cx="3713155" cy="360000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2622" r="25096" b="34946"/>
          <a:stretch/>
        </p:blipFill>
        <p:spPr>
          <a:xfrm>
            <a:off x="5499720" y="1988839"/>
            <a:ext cx="2744687" cy="346631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098270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372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2492896"/>
            <a:ext cx="8424936" cy="1872208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a_AvanteTckNr" pitchFamily="34" charset="-52"/>
              </a:rPr>
              <a:t>Благодарим за внимание!</a:t>
            </a:r>
            <a:endParaRPr lang="ru-RU" sz="5400" dirty="0">
              <a:latin typeface="a_AvanteTckNr" pitchFamily="34" charset="-52"/>
            </a:endParaRPr>
          </a:p>
        </p:txBody>
      </p:sp>
      <p:pic>
        <p:nvPicPr>
          <p:cNvPr id="5" name="24f7dcf162fa16c123333498dd82cf5dc83d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7450" b="10101"/>
          <a:stretch/>
        </p:blipFill>
        <p:spPr>
          <a:xfrm>
            <a:off x="276882" y="1474571"/>
            <a:ext cx="8748464" cy="4968552"/>
          </a:xfrm>
          <a:prstGeom prst="rect">
            <a:avLst/>
          </a:prstGeom>
        </p:spPr>
      </p:pic>
    </p:spTree>
  </p:cSld>
  <p:clrMapOvr>
    <a:masterClrMapping/>
  </p:clrMapOvr>
  <p:transition spd="slow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226</Words>
  <Application>Microsoft Office PowerPoint</Application>
  <PresentationFormat>Экран (4:3)</PresentationFormat>
  <Paragraphs>10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a_AvanteTckNr</vt:lpstr>
      <vt:lpstr>Arial</vt:lpstr>
      <vt:lpstr>Calibri</vt:lpstr>
      <vt:lpstr>Times New Roman</vt:lpstr>
      <vt:lpstr>Тема Office</vt:lpstr>
      <vt:lpstr>Организация по развивающей предметно-пространственная среды в МБДОУ «Детский сад №53»</vt:lpstr>
      <vt:lpstr>В соответствии с приказом  МИНИСТЕРСТВО ОБРАЗОВАНИЯ И НАУКИ РФ от 17 октября 2013 г.   № 1155 «Об утверждении федерального государственного образовательного стандарта дошкольного образования»  3.3.1. Развивающая предметно-пространственная среда обеспечивает максимальную реализацию образовательного потенциала пространства Организации, Группы, а также территории, прилегающей к Организации или находящейся на небольшом удалении, приспособленной для реализации Программы (далее - участок),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развития.</vt:lpstr>
      <vt:lpstr>3.3.4. Развивающая предметно-пространственная среда должна быть содержательно-насыщенной, трансформируемой, полифункциональной, вариативной, доступной и безопасной.</vt:lpstr>
      <vt:lpstr>2) Трансформируемое пространства 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детей.</vt:lpstr>
      <vt:lpstr>3) Полифункциональность материалов предполагает: возможность разнообразного использования различных составляющих предметной среды, например, детской мебели, матов, мягких модулей, ширм и т.д.</vt:lpstr>
      <vt:lpstr>4) Вариативность среды предполагает: наличие в Организации или Группе различных пространств (для игры, конструирования, уединения и пр.), а также разнообразных материалов, игр, игрушек и оборудования, обеспечивающих свободный выбор детей ;периодическую сменяемость игрового материала, появление новых предметов, стимулирующих игровую, двигательную, познавательную и исследовательскую активность детей.</vt:lpstr>
      <vt:lpstr>5) Доступность среды предполагает: доступность для воспитанников, где осуществляется образовательная деятельность; свободный доступ детей, к играм, игрушкам, материалам, пособиям, обеспечивающим все основные виды детской активности; исправность и сохранность материалов и оборудования.</vt:lpstr>
      <vt:lpstr>6) Безопасность предметно-пространственной среды предполагает соответствие всех ее элементов требованиям по обеспечению надежности и безопасности их использования.</vt:lpstr>
      <vt:lpstr>Благодарим за внимание!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предметно-пространственная среда в соответствии с ФГОС ДОУ</dc:title>
  <dc:creator>Швецова Елена</dc:creator>
  <cp:lastModifiedBy>User10</cp:lastModifiedBy>
  <cp:revision>11</cp:revision>
  <cp:lastPrinted>2020-10-14T12:48:25Z</cp:lastPrinted>
  <dcterms:created xsi:type="dcterms:W3CDTF">2018-01-24T19:30:48Z</dcterms:created>
  <dcterms:modified xsi:type="dcterms:W3CDTF">2020-10-14T12:53:41Z</dcterms:modified>
</cp:coreProperties>
</file>